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17" r:id="rId3"/>
    <p:sldId id="1018" r:id="rId4"/>
    <p:sldId id="1038" r:id="rId5"/>
    <p:sldId id="1039" r:id="rId6"/>
    <p:sldId id="1040" r:id="rId7"/>
    <p:sldId id="1019" r:id="rId8"/>
    <p:sldId id="1021" r:id="rId9"/>
    <p:sldId id="1022" r:id="rId10"/>
    <p:sldId id="1024" r:id="rId11"/>
    <p:sldId id="1025" r:id="rId12"/>
    <p:sldId id="1026" r:id="rId13"/>
    <p:sldId id="1027" r:id="rId14"/>
    <p:sldId id="1041" r:id="rId15"/>
    <p:sldId id="1042" r:id="rId16"/>
    <p:sldId id="1043" r:id="rId17"/>
    <p:sldId id="1032" r:id="rId18"/>
    <p:sldId id="1034" r:id="rId19"/>
    <p:sldId id="1035" r:id="rId20"/>
    <p:sldId id="1044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外国作家作品研习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  *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老人与海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节选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349821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小说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之分析情节的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8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608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016037"/>
              </p:ext>
            </p:extLst>
          </p:nvPr>
        </p:nvGraphicFramePr>
        <p:xfrm>
          <a:off x="343711" y="2707605"/>
          <a:ext cx="11502992" cy="2377579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363367953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3059805787"/>
                    </a:ext>
                  </a:extLst>
                </a:gridCol>
              </a:tblGrid>
              <a:tr h="5943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　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496156"/>
                  </a:ext>
                </a:extLst>
              </a:tr>
              <a:tr h="17831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此考点在近几年高考中多次出现。情节是小说中用于表现人物性格发展变化的事件，它是生活片段的有机剪辑，又体现了矛盾发生、发展的过程。情节在人物形象的塑造、主题的揭示等方面起着重要的作用。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015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299791"/>
              </p:ext>
            </p:extLst>
          </p:nvPr>
        </p:nvGraphicFramePr>
        <p:xfrm>
          <a:off x="334566" y="980729"/>
          <a:ext cx="11521280" cy="4637528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629025591"/>
                    </a:ext>
                  </a:extLst>
                </a:gridCol>
                <a:gridCol w="10081120">
                  <a:extLst>
                    <a:ext uri="{9D8B030D-6E8A-4147-A177-3AD203B41FA5}">
                      <a16:colId xmlns:a16="http://schemas.microsoft.com/office/drawing/2014/main" val="2792969905"/>
                    </a:ext>
                  </a:extLst>
                </a:gridCol>
              </a:tblGrid>
              <a:tr h="5196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　审美鉴赏与创造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68755"/>
                  </a:ext>
                </a:extLst>
              </a:tr>
              <a:tr h="40888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用一句话或简明的语句概括故事情节。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文中共写了哪几件事，请依次加以概括。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概括小说的部分内容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包括指出开端、发展、高潮和结局四部分中的某一方面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情节在小说中起到什么作用？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段写的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事物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在小说中有什么作用？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.×××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情节在文中出现多次，请结合文章说明这样写有什么效果。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099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作者对小说情节的精心安排，可以收到如下几方面的效果：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而言，或使情节更曲折生动，或引出下文，或埋下伏笔，或作铺垫，或设置悬念，或推动情节发展；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人物塑造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而言，更好地表现人物某种性格，完善人物形象；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环境描写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而言，使环境更具典型性；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主题展现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而言，丰富和深化主题；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作者构思和读者阅读角度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分析，行文有节奏感，制造波澜，激发读者的阅读兴趣，等等；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上的作用，呼应标题、照应文段、卒章显志、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意料之外，情理之中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关注小说开头段的作用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807526"/>
              </p:ext>
            </p:extLst>
          </p:nvPr>
        </p:nvGraphicFramePr>
        <p:xfrm>
          <a:off x="343711" y="1412776"/>
          <a:ext cx="11502992" cy="2736304"/>
        </p:xfrm>
        <a:graphic>
          <a:graphicData uri="http://schemas.openxmlformats.org/drawingml/2006/table">
            <a:tbl>
              <a:tblPr firstRow="1" firstCol="1" bandRow="1"/>
              <a:tblGrid>
                <a:gridCol w="1223918">
                  <a:extLst>
                    <a:ext uri="{9D8B030D-6E8A-4147-A177-3AD203B41FA5}">
                      <a16:colId xmlns:a16="http://schemas.microsoft.com/office/drawing/2014/main" val="1216036909"/>
                    </a:ext>
                  </a:extLst>
                </a:gridCol>
                <a:gridCol w="10279074">
                  <a:extLst>
                    <a:ext uri="{9D8B030D-6E8A-4147-A177-3AD203B41FA5}">
                      <a16:colId xmlns:a16="http://schemas.microsoft.com/office/drawing/2014/main" val="3337912845"/>
                    </a:ext>
                  </a:extLst>
                </a:gridCol>
              </a:tblGrid>
              <a:tr h="68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　　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968850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悬念式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激发读者的阅读兴趣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引出下文的情节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突出人物形象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揭示小说的主题。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9564301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写景式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交代故事发生的环境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渲染气氛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烘托人物的心情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为情节的发展作铺垫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暗示故事的结局。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7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关注小说中间段的作用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316840"/>
              </p:ext>
            </p:extLst>
          </p:nvPr>
        </p:nvGraphicFramePr>
        <p:xfrm>
          <a:off x="343711" y="1412776"/>
          <a:ext cx="11502992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980055">
                  <a:extLst>
                    <a:ext uri="{9D8B030D-6E8A-4147-A177-3AD203B41FA5}">
                      <a16:colId xmlns:a16="http://schemas.microsoft.com/office/drawing/2014/main" val="803967977"/>
                    </a:ext>
                  </a:extLst>
                </a:gridCol>
                <a:gridCol w="10522937">
                  <a:extLst>
                    <a:ext uri="{9D8B030D-6E8A-4147-A177-3AD203B41FA5}">
                      <a16:colId xmlns:a16="http://schemas.microsoft.com/office/drawing/2014/main" val="31124385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　　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351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承上启下。要求分析如何承上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如何启下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如果后文围绕中间某点写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作用是领起后文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如果与前文某点呼应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作用是照应前文。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8453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表达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衬托、对比、铺垫。如果描写的物象并非主要物象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而是次要物象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且与主要物象在形象、意境和情感上一致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其表达作用就是正面衬托、烘托、铺垫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如果描述的次要物象与主要物象在形象、意境或情感上不一致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其表达作用就是反衬、对比。 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17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拓展思路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丰富内涵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具体展示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深化主题或照应前文。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2909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677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关注小说结尾段的作用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903591"/>
              </p:ext>
            </p:extLst>
          </p:nvPr>
        </p:nvGraphicFramePr>
        <p:xfrm>
          <a:off x="343711" y="1412776"/>
          <a:ext cx="11502992" cy="4104457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2411033639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1857352516"/>
                    </a:ext>
                  </a:extLst>
                </a:gridCol>
              </a:tblGrid>
              <a:tr h="5863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　　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093475"/>
                  </a:ext>
                </a:extLst>
              </a:tr>
              <a:tr h="17590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出人意料的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结局 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从结构安排上看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能使平淡的故事突起波澜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猛烈撞击读者的心灵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产生震撼人心的力量。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从表现手法上看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与前文的伏笔相照应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使人觉得在情理之中。 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314019"/>
                  </a:ext>
                </a:extLst>
              </a:tr>
              <a:tr h="17590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令人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伤感的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从主题上看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能更好地深化主题。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从表现人物性格上看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能更好地塑造人物性格。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这种结局令人感动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令人回味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引人思考。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208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69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362240"/>
              </p:ext>
            </p:extLst>
          </p:nvPr>
        </p:nvGraphicFramePr>
        <p:xfrm>
          <a:off x="334566" y="908720"/>
          <a:ext cx="11521280" cy="4800494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2215210686"/>
                    </a:ext>
                  </a:extLst>
                </a:gridCol>
                <a:gridCol w="10081120">
                  <a:extLst>
                    <a:ext uri="{9D8B030D-6E8A-4147-A177-3AD203B41FA5}">
                      <a16:colId xmlns:a16="http://schemas.microsoft.com/office/drawing/2014/main" val="859443143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　　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690675"/>
                  </a:ext>
                </a:extLst>
              </a:tr>
              <a:tr h="25144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令人欢喜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的结局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从表达效果上看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小说喜剧结局可以给读者留下广阔的想象空间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耐人寻味。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从阅读者的情感体验上看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喜剧性的结尾与主人公、作者的意愿构成和谐的一体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给人以欣慰、愉悦之感。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从主题上看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这样的结局凸显出的美好人性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符合大众的审美追求。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890009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留下空白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的结局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耐人寻味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留下了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空白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让读者想象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进行艺术再创造。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7564848"/>
                  </a:ext>
                </a:extLst>
              </a:tr>
            </a:tbl>
          </a:graphicData>
        </a:graphic>
      </p:graphicFrame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573325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文学类文本阅读拓展提优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P68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5876003"/>
            <a:ext cx="2015490" cy="370840"/>
          </a:xfrm>
          <a:prstGeom prst="rect">
            <a:avLst/>
          </a:prstGeom>
        </p:spPr>
      </p:pic>
      <p:pic>
        <p:nvPicPr>
          <p:cNvPr id="6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5938958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海明威的名言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每个人都不是一座孤岛，一个人必须是这世界上最坚固的岛屿，然后才能成为大陆的一部分。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生活总是让我们遍体鳞伤，但到后来，那些受伤的地方一定会变成我们最强壮的地方。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偏执是件古怪的东西。偏执的人必然绝对相信自己是正确的，而克制自己，保持正确思想，正是最能助长这种自以为正确和正直的看法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海明威的写作方式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海明威是美国著名的小说家，也是诺贝尔文学奖获得者。他的作品具有简洁性、含蓄性的特点，主题鲜明而闻名于世。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自从海明威获得诺贝尔文学奖以后，采访他的人络绎不绝，有很多人都在询问同一个问题，他们问海明威：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敬的海明威先生，您的作品简明扼要，整个小说中没有一句多余的话，而且又是那么的引人入胜，让人看了您的作品，如同身临其境一般，不忍释卷。请问，您是如何把作品写得这么出神入化的？您的写作秘诀又是什么呢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764704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50590" y="1260408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海明威听了大家的问题，微微一笑，淡淡地说：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我没有什么秘诀，只是写作方法不同于别人，别人是坐着写作，我是站着写作的。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站着写？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都怀疑自己的耳朵听错了，不由异口同声地反问道。因为大家都知道，作家写作都是坐着写的，从没有听说过有站着写作的作家。更何况是写长篇作品的作家，这样站着写作，身体能承受得了吗？所以对于海明威的回答，大家充满了疑惑，半信半疑地听着海明威接下来的回答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25" y="4653552"/>
            <a:ext cx="999059" cy="4169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3" y="4119363"/>
            <a:ext cx="999059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为所欲为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随心所欲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为所欲为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：想干什么就干什么；任意行事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含贬义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随心所欲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：一切都由着自己的心意，想怎么做就怎么做。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想怎样就怎样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为所欲为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强调任意妄为，无视法律和规则。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随心所欲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强调跟随自己的心意，追求自由意愿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是的，站着写，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海明威仍然微笑着且肯定地说：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仅要站着写文章，而且有时候我还会饿着写文章，肚子饿得咕咕叫也忍着。有时，我会在寒冷的冬天，故意只穿一件薄薄的单衣写文章。那时，我整个人都冻得瑟瑟发抖，有时手冻得连笔也握不住，但是我还是咬着牙坚持写作。倘若不是在冬天，也不是在饿肚子的情况下，我就站着写文章，而且是一只脚站着支撑着自己的身体，只要这样，我就会想把我的作品快些写完，才能少写一些废话。这就是你们想要知道的我的写作秘诀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大家听完海明威的话，不由得面面相觑，谁也没有想到一个著名的小说家的写作方法竟然是这种自虐的方式。大家静寂了半天才猛然醒悟，纷纷鼓起掌来。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坚韧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自律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励志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79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80" y="881561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在国际社会普遍寄望世贸组织发挥更大作用、维护和发展多边贸易体制的当下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为所欲为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的做派该收敛了。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谈到纪律与自由的关系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一些人会认为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自由应当无拘无束、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随心所欲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纪律则是对自由的限制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二者不可兼得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25" y="3090040"/>
            <a:ext cx="999059" cy="4169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3" y="2555851"/>
            <a:ext cx="999059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束手无策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一筹莫展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束手无策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：手被绑住，无法解脱。形容遇到问题毫无解决的办法。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一筹莫展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：一点儿办法也没有。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什么办法也想不出来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束手无策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形容遇到问题一点儿解决的办法都没有，侧重指无法应对客观现实所造成的困境，语义程度较重。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一筹莫展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侧重指一点儿计策也施展不出，语义程度较轻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3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80" y="877971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社区分别组建了水电维修、疏通下水道、清洗地热、小棉袄上门等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支志愿服务小分队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小、灵、通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的模式快速解决这些让居民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束手无策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烦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生活像一面镜子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你喜笑颜开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它回你快乐欣喜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你愁眉苦脸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它回你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一筹莫展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。人生不会事事如意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但依然需要你微笑面对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47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80" y="3636315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肆意妄为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不顾一切由着自己的性子胡作非为。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参差不齐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形容水平不一或很不整齐。参差，长短、高低、大小；不一致。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弄巧成拙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想耍巧妙的手段，结果反而坏了事。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无边无际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没有边际，极其广阔，没有界限，侧重表示广大，浩瀚或精深。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人类在地球上目空一切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肆意妄为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结果把环境破坏殆尽。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市场需求仍然很大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但是人才众多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参差不齐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我原想这样做会省事一点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弄巧成拙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反而更麻烦。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无边无际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的雷同宣告着行走的无效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宣告着想象的枯竭与希望的破灭。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63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445423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《老人与海》这部小说是根据真人真事创作的。第一次世界大战结束后，海明威移居古巴，认识了老渔民格雷戈里奥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富恩特斯。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年，海明威乘的船在暴风雨中沉没，富恩特斯救了海明威。从此，海明威与富恩特斯结下了深厚的友谊，并经常一起出海捕鱼。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年，富恩特斯出海很远捕到了一条大鱼，但由于这条鱼太大，在海上拖了很长时间，结果在归程中被鲨鱼袭击，回来时只剩下了一副骨架。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月，海明威在《乡绅》杂志上发表了一篇名为《碧水之上：海湾来信》的散文，其中一段记叙了这件事。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年圣诞节后不久，海明威开始动笔写《老人与海》，到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日就完成了初稿，前后仅用了八周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78583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 山 理 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年，海明威在他的纪实性作品《午后之死》中，第一次把文学创作比作漂浮在大洋上的冰山，他说：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冰山运动之所以雄伟壮观，是因为它只有八分之一在水面上。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文学作品中，文字和形象是所谓的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八分之一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，而情感和思想是所谓的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八分之七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前两者是具体可见的，后两者是寓于前两者之中的。后来，大家在研究任何文学作品的时候，总是首先要搞清楚水下的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八分之七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，因为这一部分是冰山的基础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78582" y="879103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0555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这种创作理论就是所谓的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冰山理论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，即用简洁的文字塑造出鲜明的形象，并把自己的感受和思想蕴藏在形象中，使情感充沛而又含而不露，让读者通过对鲜明形象的感受去发掘作品的思想意义。构成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冰山理论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的四大要素：简洁的文字、鲜明的形象、丰富的情感和深刻的思想。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《老人与海》是一部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玲珑剔透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的叙事艺术精品，既有现实主义的真实性，又有现代主义的象征性。其语言简短、直白，去尽枝蔓，却蕴含许多信息，有很强的表现力，是作者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冰山理论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在行文中的具体表现。在通篇的叙事中，作者很少用形容词和副词，不做修饰，显得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2270</Words>
  <Application>Microsoft Office PowerPoint</Application>
  <PresentationFormat>自定义</PresentationFormat>
  <Paragraphs>107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382</cp:revision>
  <dcterms:created xsi:type="dcterms:W3CDTF">2020-11-06T05:24:00Z</dcterms:created>
  <dcterms:modified xsi:type="dcterms:W3CDTF">2025-06-24T14:53:57Z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